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
      <p:font typeface="Lexend"/>
      <p:regular r:id="rId27"/>
      <p:bold r:id="rId28"/>
    </p:embeddedFont>
    <p:embeddedFont>
      <p:font typeface="Lexend Deca"/>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Lexend-bold.fntdata"/><Relationship Id="rId27" Type="http://schemas.openxmlformats.org/officeDocument/2006/relationships/font" Target="fonts/Lexen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xendDeca-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exendDec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20a54e74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20a54e74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52113a79b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52113a79b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5235d14b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5235d14b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235d14b4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235d14b4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20a54e74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520a54e74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520a54e740_2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520a54e740_2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520a54e74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520a54e74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348925" y="1616475"/>
            <a:ext cx="7688700" cy="535200"/>
          </a:xfrm>
          <a:prstGeom prst="rect">
            <a:avLst/>
          </a:prstGeom>
        </p:spPr>
        <p:txBody>
          <a:bodyPr anchorCtr="0" anchor="ctr" bIns="91425" lIns="91425" spcFirstLastPara="1" rIns="91425" wrap="square" tIns="91425">
            <a:noAutofit/>
          </a:bodyPr>
          <a:lstStyle/>
          <a:p>
            <a:pPr indent="0" lvl="0" marL="0" rtl="0" algn="ctr">
              <a:lnSpc>
                <a:spcPct val="115000"/>
              </a:lnSpc>
              <a:spcBef>
                <a:spcPts val="2400"/>
              </a:spcBef>
              <a:spcAft>
                <a:spcPts val="0"/>
              </a:spcAft>
              <a:buNone/>
            </a:pPr>
            <a:r>
              <a:rPr lang="en-GB" sz="3200">
                <a:solidFill>
                  <a:srgbClr val="000000"/>
                </a:solidFill>
                <a:latin typeface="Arial"/>
                <a:ea typeface="Arial"/>
                <a:cs typeface="Arial"/>
                <a:sym typeface="Arial"/>
              </a:rPr>
              <a:t>Exploratory data analysis (EDA)</a:t>
            </a:r>
            <a:endParaRPr sz="3200">
              <a:solidFill>
                <a:srgbClr val="000000"/>
              </a:solidFill>
              <a:latin typeface="Arial"/>
              <a:ea typeface="Arial"/>
              <a:cs typeface="Arial"/>
              <a:sym typeface="Arial"/>
            </a:endParaRPr>
          </a:p>
          <a:p>
            <a:pPr indent="0" lvl="0" marL="0" rtl="0" algn="l">
              <a:spcBef>
                <a:spcPts val="600"/>
              </a:spcBef>
              <a:spcAft>
                <a:spcPts val="0"/>
              </a:spcAft>
              <a:buNone/>
            </a:pPr>
            <a:r>
              <a:t/>
            </a:r>
            <a:endParaRPr/>
          </a:p>
        </p:txBody>
      </p:sp>
      <p:sp>
        <p:nvSpPr>
          <p:cNvPr id="177" name="Google Shape;177;p18"/>
          <p:cNvSpPr txBox="1"/>
          <p:nvPr>
            <p:ph idx="1" type="body"/>
          </p:nvPr>
        </p:nvSpPr>
        <p:spPr>
          <a:xfrm>
            <a:off x="1567225" y="2440400"/>
            <a:ext cx="7688700" cy="2261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Lexend"/>
              <a:buChar char="●"/>
            </a:pPr>
            <a:r>
              <a:rPr b="1" lang="en-GB" sz="1700">
                <a:latin typeface="Lexend"/>
                <a:ea typeface="Lexend"/>
                <a:cs typeface="Lexend"/>
                <a:sym typeface="Lexend"/>
              </a:rPr>
              <a:t>Student : </a:t>
            </a:r>
            <a:r>
              <a:rPr b="1" lang="en-GB" sz="1700">
                <a:latin typeface="Lexend"/>
                <a:ea typeface="Lexend"/>
                <a:cs typeface="Lexend"/>
                <a:sym typeface="Lexend"/>
              </a:rPr>
              <a:t>Adil Rahimov</a:t>
            </a:r>
            <a:endParaRPr b="1" sz="1700">
              <a:latin typeface="Lexend"/>
              <a:ea typeface="Lexend"/>
              <a:cs typeface="Lexend"/>
              <a:sym typeface="Lexend"/>
            </a:endParaRPr>
          </a:p>
          <a:p>
            <a:pPr indent="-336550" lvl="0" marL="457200" rtl="0" algn="l">
              <a:spcBef>
                <a:spcPts val="0"/>
              </a:spcBef>
              <a:spcAft>
                <a:spcPts val="0"/>
              </a:spcAft>
              <a:buSzPts val="1700"/>
              <a:buFont typeface="Lexend"/>
              <a:buChar char="●"/>
            </a:pPr>
            <a:r>
              <a:rPr b="1" lang="en-GB" sz="1700">
                <a:latin typeface="Lexend"/>
                <a:ea typeface="Lexend"/>
                <a:cs typeface="Lexend"/>
                <a:sym typeface="Lexend"/>
              </a:rPr>
              <a:t>Class : RDS 102</a:t>
            </a:r>
            <a:endParaRPr b="1" sz="1700">
              <a:latin typeface="Lexend"/>
              <a:ea typeface="Lexend"/>
              <a:cs typeface="Lexend"/>
              <a:sym typeface="Lexend"/>
            </a:endParaRPr>
          </a:p>
          <a:p>
            <a:pPr indent="-336550" lvl="0" marL="457200" rtl="0" algn="l">
              <a:spcBef>
                <a:spcPts val="0"/>
              </a:spcBef>
              <a:spcAft>
                <a:spcPts val="0"/>
              </a:spcAft>
              <a:buSzPts val="1700"/>
              <a:buFont typeface="Lexend"/>
              <a:buChar char="●"/>
            </a:pPr>
            <a:r>
              <a:rPr b="1" lang="en-GB" sz="1700">
                <a:latin typeface="Lexend"/>
                <a:ea typeface="Lexend"/>
                <a:cs typeface="Lexend"/>
                <a:sym typeface="Lexend"/>
              </a:rPr>
              <a:t>Teacher : Emre Yazıcı</a:t>
            </a:r>
            <a:endParaRPr b="1" sz="1700">
              <a:latin typeface="Lexend"/>
              <a:ea typeface="Lexend"/>
              <a:cs typeface="Lexend"/>
              <a:sym typeface="Lexend"/>
            </a:endParaRPr>
          </a:p>
        </p:txBody>
      </p:sp>
      <p:pic>
        <p:nvPicPr>
          <p:cNvPr id="178" name="Google Shape;178;p18"/>
          <p:cNvPicPr preferRelativeResize="0"/>
          <p:nvPr/>
        </p:nvPicPr>
        <p:blipFill>
          <a:blip r:embed="rId3">
            <a:alphaModFix/>
          </a:blip>
          <a:stretch>
            <a:fillRect/>
          </a:stretch>
        </p:blipFill>
        <p:spPr>
          <a:xfrm>
            <a:off x="7289750" y="4380625"/>
            <a:ext cx="1615650" cy="500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7"/>
          <p:cNvSpPr txBox="1"/>
          <p:nvPr>
            <p:ph idx="1" type="body"/>
          </p:nvPr>
        </p:nvSpPr>
        <p:spPr>
          <a:xfrm>
            <a:off x="733825" y="1459800"/>
            <a:ext cx="3260400" cy="195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Satılan ilk 1000 məhsulda hər məhsul koduna görə satış qiymətləri:</a:t>
            </a:r>
            <a:endParaRPr sz="1600"/>
          </a:p>
        </p:txBody>
      </p:sp>
      <p:pic>
        <p:nvPicPr>
          <p:cNvPr id="238" name="Google Shape;238;p27"/>
          <p:cNvPicPr preferRelativeResize="0"/>
          <p:nvPr/>
        </p:nvPicPr>
        <p:blipFill>
          <a:blip r:embed="rId3">
            <a:alphaModFix/>
          </a:blip>
          <a:stretch>
            <a:fillRect/>
          </a:stretch>
        </p:blipFill>
        <p:spPr>
          <a:xfrm>
            <a:off x="3994225" y="782200"/>
            <a:ext cx="4844975" cy="4036157"/>
          </a:xfrm>
          <a:prstGeom prst="rect">
            <a:avLst/>
          </a:prstGeom>
          <a:noFill/>
          <a:ln>
            <a:noFill/>
          </a:ln>
        </p:spPr>
      </p:pic>
      <p:sp>
        <p:nvSpPr>
          <p:cNvPr id="239" name="Google Shape;239;p27"/>
          <p:cNvSpPr txBox="1"/>
          <p:nvPr/>
        </p:nvSpPr>
        <p:spPr>
          <a:xfrm>
            <a:off x="159200" y="4755825"/>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boxplot</a:t>
            </a:r>
            <a:endParaRPr sz="1050">
              <a:solidFill>
                <a:srgbClr val="DCDCAA"/>
              </a:solidFill>
              <a:highlight>
                <a:srgbClr val="1F1F1F"/>
              </a:highlight>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8"/>
          <p:cNvSpPr txBox="1"/>
          <p:nvPr>
            <p:ph idx="1" type="body"/>
          </p:nvPr>
        </p:nvSpPr>
        <p:spPr>
          <a:xfrm>
            <a:off x="818125" y="14664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Satılan ilk 1000 məhsulda  qiymətlərin satış tarixinə görə paylanışı :</a:t>
            </a:r>
            <a:endParaRPr/>
          </a:p>
        </p:txBody>
      </p:sp>
      <p:pic>
        <p:nvPicPr>
          <p:cNvPr id="245" name="Google Shape;245;p28"/>
          <p:cNvPicPr preferRelativeResize="0"/>
          <p:nvPr/>
        </p:nvPicPr>
        <p:blipFill>
          <a:blip r:embed="rId3">
            <a:alphaModFix/>
          </a:blip>
          <a:stretch>
            <a:fillRect/>
          </a:stretch>
        </p:blipFill>
        <p:spPr>
          <a:xfrm>
            <a:off x="4513725" y="1010775"/>
            <a:ext cx="4419350" cy="3807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730000" y="1318650"/>
            <a:ext cx="39012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Ümumi satış qrafiki</a:t>
            </a:r>
            <a:endParaRPr/>
          </a:p>
        </p:txBody>
      </p:sp>
      <p:pic>
        <p:nvPicPr>
          <p:cNvPr id="251" name="Google Shape;251;p29"/>
          <p:cNvPicPr preferRelativeResize="0"/>
          <p:nvPr/>
        </p:nvPicPr>
        <p:blipFill>
          <a:blip r:embed="rId3">
            <a:alphaModFix/>
          </a:blip>
          <a:stretch>
            <a:fillRect/>
          </a:stretch>
        </p:blipFill>
        <p:spPr>
          <a:xfrm>
            <a:off x="2708675" y="1914000"/>
            <a:ext cx="3726650" cy="2793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txBox="1"/>
          <p:nvPr>
            <p:ph type="title"/>
          </p:nvPr>
        </p:nvSpPr>
        <p:spPr>
          <a:xfrm>
            <a:off x="730000" y="1318650"/>
            <a:ext cx="3492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Ümumi qiymətin - </a:t>
            </a:r>
            <a:r>
              <a:rPr lang="en-GB" sz="1800"/>
              <a:t> satış xətti sayından asıllığının reqressiya qrafiki</a:t>
            </a:r>
            <a:endParaRPr sz="1800"/>
          </a:p>
        </p:txBody>
      </p:sp>
      <p:pic>
        <p:nvPicPr>
          <p:cNvPr id="257" name="Google Shape;257;p30"/>
          <p:cNvPicPr preferRelativeResize="0"/>
          <p:nvPr/>
        </p:nvPicPr>
        <p:blipFill>
          <a:blip r:embed="rId3">
            <a:alphaModFix/>
          </a:blip>
          <a:stretch>
            <a:fillRect/>
          </a:stretch>
        </p:blipFill>
        <p:spPr>
          <a:xfrm>
            <a:off x="4354323" y="1116425"/>
            <a:ext cx="3558650" cy="3680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19"/>
          <p:cNvPicPr preferRelativeResize="0"/>
          <p:nvPr/>
        </p:nvPicPr>
        <p:blipFill>
          <a:blip r:embed="rId3">
            <a:alphaModFix/>
          </a:blip>
          <a:stretch>
            <a:fillRect/>
          </a:stretch>
        </p:blipFill>
        <p:spPr>
          <a:xfrm>
            <a:off x="7289750" y="4380625"/>
            <a:ext cx="1615650" cy="500850"/>
          </a:xfrm>
          <a:prstGeom prst="rect">
            <a:avLst/>
          </a:prstGeom>
          <a:noFill/>
          <a:ln>
            <a:noFill/>
          </a:ln>
        </p:spPr>
      </p:pic>
      <p:sp>
        <p:nvSpPr>
          <p:cNvPr id="184" name="Google Shape;184;p19"/>
          <p:cNvSpPr txBox="1"/>
          <p:nvPr/>
        </p:nvSpPr>
        <p:spPr>
          <a:xfrm>
            <a:off x="1088475" y="1956000"/>
            <a:ext cx="48510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latin typeface="Lexend Deca"/>
                <a:ea typeface="Lexend Deca"/>
                <a:cs typeface="Lexend Deca"/>
                <a:sym typeface="Lexend Deca"/>
              </a:rPr>
              <a:t>Bu slide-da nələr var?</a:t>
            </a:r>
            <a:endParaRPr sz="1700">
              <a:latin typeface="Lexend Deca"/>
              <a:ea typeface="Lexend Deca"/>
              <a:cs typeface="Lexend Deca"/>
              <a:sym typeface="Lexend Deca"/>
            </a:endParaRPr>
          </a:p>
          <a:p>
            <a:pPr indent="-336550" lvl="0" marL="457200" rtl="0" algn="l">
              <a:spcBef>
                <a:spcPts val="0"/>
              </a:spcBef>
              <a:spcAft>
                <a:spcPts val="0"/>
              </a:spcAft>
              <a:buSzPts val="1700"/>
              <a:buFont typeface="Lexend Deca"/>
              <a:buChar char="●"/>
            </a:pPr>
            <a:r>
              <a:rPr lang="en-GB" sz="1700">
                <a:latin typeface="Lexend Deca"/>
                <a:ea typeface="Lexend Deca"/>
                <a:cs typeface="Lexend Deca"/>
                <a:sym typeface="Lexend Deca"/>
              </a:rPr>
              <a:t>EDA nədir?</a:t>
            </a:r>
            <a:endParaRPr sz="1700">
              <a:latin typeface="Lexend Deca"/>
              <a:ea typeface="Lexend Deca"/>
              <a:cs typeface="Lexend Deca"/>
              <a:sym typeface="Lexend Deca"/>
            </a:endParaRPr>
          </a:p>
          <a:p>
            <a:pPr indent="-336550" lvl="0" marL="457200" rtl="0" algn="l">
              <a:spcBef>
                <a:spcPts val="0"/>
              </a:spcBef>
              <a:spcAft>
                <a:spcPts val="0"/>
              </a:spcAft>
              <a:buSzPts val="1700"/>
              <a:buFont typeface="Lexend Deca"/>
              <a:buChar char="●"/>
            </a:pPr>
            <a:r>
              <a:rPr lang="en-GB" sz="1700">
                <a:latin typeface="Lexend Deca"/>
                <a:ea typeface="Lexend Deca"/>
                <a:cs typeface="Lexend Deca"/>
                <a:sym typeface="Lexend Deca"/>
              </a:rPr>
              <a:t>Data Transformation</a:t>
            </a:r>
            <a:endParaRPr sz="1700">
              <a:latin typeface="Lexend Deca"/>
              <a:ea typeface="Lexend Deca"/>
              <a:cs typeface="Lexend Deca"/>
              <a:sym typeface="Lexend Deca"/>
            </a:endParaRPr>
          </a:p>
          <a:p>
            <a:pPr indent="-336550" lvl="0" marL="457200" rtl="0" algn="l">
              <a:spcBef>
                <a:spcPts val="0"/>
              </a:spcBef>
              <a:spcAft>
                <a:spcPts val="0"/>
              </a:spcAft>
              <a:buSzPts val="1700"/>
              <a:buFont typeface="Lexend Deca"/>
              <a:buChar char="●"/>
            </a:pPr>
            <a:r>
              <a:rPr lang="en-GB" sz="1700">
                <a:latin typeface="Lexend Deca"/>
                <a:ea typeface="Lexend Deca"/>
                <a:cs typeface="Lexend Deca"/>
                <a:sym typeface="Lexend Deca"/>
              </a:rPr>
              <a:t>Data Vizuallaşdırma</a:t>
            </a:r>
            <a:endParaRPr sz="1700">
              <a:latin typeface="Lexend Deca"/>
              <a:ea typeface="Lexend Deca"/>
              <a:cs typeface="Lexend Deca"/>
              <a:sym typeface="Lexend Dec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EDA NƏDİR?</a:t>
            </a:r>
            <a:endParaRPr/>
          </a:p>
        </p:txBody>
      </p:sp>
      <p:sp>
        <p:nvSpPr>
          <p:cNvPr id="190" name="Google Shape;190;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800">
              <a:solidFill>
                <a:srgbClr val="FFFFFF"/>
              </a:solidFill>
            </a:endParaRPr>
          </a:p>
        </p:txBody>
      </p:sp>
      <p:sp>
        <p:nvSpPr>
          <p:cNvPr id="191" name="Google Shape;191;p20"/>
          <p:cNvSpPr txBox="1"/>
          <p:nvPr>
            <p:ph idx="1" type="body"/>
          </p:nvPr>
        </p:nvSpPr>
        <p:spPr>
          <a:xfrm>
            <a:off x="1847700" y="2149975"/>
            <a:ext cx="5677200" cy="234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EDA (az. Kəşfiyyat xarakterli məlumatların təhlili) verilənlər bazasın da məlumatın araşdırılmasını və ümumiləşdirilməsini həyata keçirən yanaşma metodur. Onun əsas məqsədi data ilə bağlı anlayışlar, nümunələr və məlumatlardakı  meylləri və ya anomaliyaları müəyyən etməkdir. EDA adətən məlumatları başa düşmək və istiqamətləndirmək üçün verilənlərin təhlili layihəsinin ilkin mərhələlərində istifadə edilir.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a:t>EDA-nın əsas üç istifadə metodu var</a:t>
            </a:r>
            <a:endParaRPr b="0"/>
          </a:p>
          <a:p>
            <a:pPr indent="0" lvl="0" marL="0" rtl="0" algn="l">
              <a:spcBef>
                <a:spcPts val="0"/>
              </a:spcBef>
              <a:spcAft>
                <a:spcPts val="0"/>
              </a:spcAft>
              <a:buNone/>
            </a:pPr>
            <a:r>
              <a:t/>
            </a:r>
            <a:endParaRPr/>
          </a:p>
        </p:txBody>
      </p:sp>
      <p:sp>
        <p:nvSpPr>
          <p:cNvPr id="197" name="Google Shape;197;p21"/>
          <p:cNvSpPr txBox="1"/>
          <p:nvPr>
            <p:ph idx="1" type="body"/>
          </p:nvPr>
        </p:nvSpPr>
        <p:spPr>
          <a:xfrm>
            <a:off x="729450" y="2009650"/>
            <a:ext cx="7688700" cy="2261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Data Diagnosis  (Data Diaqnozu)</a:t>
            </a:r>
            <a:endParaRPr sz="1700"/>
          </a:p>
          <a:p>
            <a:pPr indent="-336550" lvl="0" marL="457200" rtl="0" algn="l">
              <a:spcBef>
                <a:spcPts val="0"/>
              </a:spcBef>
              <a:spcAft>
                <a:spcPts val="0"/>
              </a:spcAft>
              <a:buSzPts val="1700"/>
              <a:buChar char="●"/>
            </a:pPr>
            <a:r>
              <a:rPr lang="en-GB" sz="1700"/>
              <a:t>Data Transformation (Məlumatların Transformasiyası)</a:t>
            </a:r>
            <a:endParaRPr sz="1700"/>
          </a:p>
          <a:p>
            <a:pPr indent="-336550" lvl="0" marL="457200" rtl="0" algn="l">
              <a:spcBef>
                <a:spcPts val="0"/>
              </a:spcBef>
              <a:spcAft>
                <a:spcPts val="0"/>
              </a:spcAft>
              <a:buSzPts val="1700"/>
              <a:buChar char="●"/>
            </a:pPr>
            <a:r>
              <a:rPr lang="en-GB" sz="1700"/>
              <a:t>Graphical/Visual Methods (Qrafik/Vizual Metodlar)</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nvSpPr>
        <p:spPr>
          <a:xfrm>
            <a:off x="518550" y="1381175"/>
            <a:ext cx="8106900" cy="400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a:latin typeface="Lato"/>
                <a:ea typeface="Lato"/>
                <a:cs typeface="Lato"/>
                <a:sym typeface="Lato"/>
              </a:rPr>
              <a:t>Yararlı dəyərlər- məhsulun kodu , adı , alıcının adı, alış tarixi,alış xətti və məhsulun ümumi qiyməti</a:t>
            </a:r>
            <a:endParaRPr>
              <a:latin typeface="Lato"/>
              <a:ea typeface="Lato"/>
              <a:cs typeface="Lato"/>
              <a:sym typeface="Lato"/>
            </a:endParaRPr>
          </a:p>
        </p:txBody>
      </p:sp>
      <p:sp>
        <p:nvSpPr>
          <p:cNvPr id="203" name="Google Shape;203;p22"/>
          <p:cNvSpPr txBox="1"/>
          <p:nvPr/>
        </p:nvSpPr>
        <p:spPr>
          <a:xfrm>
            <a:off x="518550" y="4539700"/>
            <a:ext cx="8106900" cy="400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GB">
                <a:latin typeface="Lato"/>
                <a:ea typeface="Lato"/>
                <a:cs typeface="Lato"/>
                <a:sym typeface="Lato"/>
              </a:rPr>
              <a:t>Bu cədvələ əsasən sütün sayının 35536 və cərgələrin sayının isə 6 olduğunu görə bilərik</a:t>
            </a:r>
            <a:endParaRPr>
              <a:latin typeface="Lato"/>
              <a:ea typeface="Lato"/>
              <a:cs typeface="Lato"/>
              <a:sym typeface="Lato"/>
            </a:endParaRPr>
          </a:p>
        </p:txBody>
      </p:sp>
      <p:pic>
        <p:nvPicPr>
          <p:cNvPr id="204" name="Google Shape;204;p22"/>
          <p:cNvPicPr preferRelativeResize="0"/>
          <p:nvPr/>
        </p:nvPicPr>
        <p:blipFill>
          <a:blip r:embed="rId3">
            <a:alphaModFix/>
          </a:blip>
          <a:stretch>
            <a:fillRect/>
          </a:stretch>
        </p:blipFill>
        <p:spPr>
          <a:xfrm>
            <a:off x="1143452" y="1899099"/>
            <a:ext cx="6857097" cy="2571425"/>
          </a:xfrm>
          <a:prstGeom prst="rect">
            <a:avLst/>
          </a:prstGeom>
          <a:noFill/>
          <a:ln>
            <a:noFill/>
          </a:ln>
        </p:spPr>
      </p:pic>
      <p:sp>
        <p:nvSpPr>
          <p:cNvPr id="205" name="Google Shape;205;p22"/>
          <p:cNvSpPr txBox="1"/>
          <p:nvPr/>
        </p:nvSpPr>
        <p:spPr>
          <a:xfrm>
            <a:off x="1584350" y="625675"/>
            <a:ext cx="6894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200">
                <a:solidFill>
                  <a:schemeClr val="dk2"/>
                </a:solidFill>
                <a:latin typeface="Raleway"/>
                <a:ea typeface="Raleway"/>
                <a:cs typeface="Raleway"/>
                <a:sym typeface="Raleway"/>
              </a:rPr>
              <a:t>Data Transformation</a:t>
            </a:r>
            <a:endParaRPr sz="2200">
              <a:solidFill>
                <a:schemeClr val="dk2"/>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idx="1" type="body"/>
          </p:nvPr>
        </p:nvSpPr>
        <p:spPr>
          <a:xfrm>
            <a:off x="865575" y="1405350"/>
            <a:ext cx="5614200" cy="3655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GB" sz="1200"/>
              <a:t>describe() metodu </a:t>
            </a:r>
            <a:endParaRPr sz="1200"/>
          </a:p>
          <a:p>
            <a:pPr indent="0" lvl="0" marL="0" rtl="0" algn="just">
              <a:spcBef>
                <a:spcPts val="1600"/>
              </a:spcBef>
              <a:spcAft>
                <a:spcPts val="0"/>
              </a:spcAft>
              <a:buNone/>
            </a:pPr>
            <a:r>
              <a:rPr lang="en-GB" sz="1200"/>
              <a:t>count - Boş olmayan dəyərlərin sayı.</a:t>
            </a:r>
            <a:endParaRPr sz="1200"/>
          </a:p>
          <a:p>
            <a:pPr indent="0" lvl="0" marL="0" rtl="0" algn="just">
              <a:spcBef>
                <a:spcPts val="1600"/>
              </a:spcBef>
              <a:spcAft>
                <a:spcPts val="0"/>
              </a:spcAft>
              <a:buNone/>
            </a:pPr>
            <a:r>
              <a:rPr lang="en-GB" sz="1200"/>
              <a:t>ortalama - Orta (orta) dəyər.</a:t>
            </a:r>
            <a:endParaRPr sz="1200"/>
          </a:p>
          <a:p>
            <a:pPr indent="0" lvl="0" marL="0" rtl="0" algn="just">
              <a:spcBef>
                <a:spcPts val="1600"/>
              </a:spcBef>
              <a:spcAft>
                <a:spcPts val="0"/>
              </a:spcAft>
              <a:buNone/>
            </a:pPr>
            <a:r>
              <a:rPr lang="en-GB" sz="1200"/>
              <a:t>std - Standart meyletmə.</a:t>
            </a:r>
            <a:endParaRPr sz="1200"/>
          </a:p>
          <a:p>
            <a:pPr indent="0" lvl="0" marL="0" rtl="0" algn="just">
              <a:spcBef>
                <a:spcPts val="1600"/>
              </a:spcBef>
              <a:spcAft>
                <a:spcPts val="0"/>
              </a:spcAft>
              <a:buNone/>
            </a:pPr>
            <a:r>
              <a:rPr lang="en-GB" sz="1200"/>
              <a:t>min - minimum dəyər.</a:t>
            </a:r>
            <a:endParaRPr sz="1200"/>
          </a:p>
          <a:p>
            <a:pPr indent="0" lvl="0" marL="0" rtl="0" algn="just">
              <a:spcBef>
                <a:spcPts val="1600"/>
              </a:spcBef>
              <a:spcAft>
                <a:spcPts val="1600"/>
              </a:spcAft>
              <a:buNone/>
            </a:pPr>
            <a:r>
              <a:rPr lang="en-GB" sz="1200"/>
              <a:t>max - maksimum dəyər.</a:t>
            </a:r>
            <a:endParaRPr sz="1200"/>
          </a:p>
        </p:txBody>
      </p:sp>
      <p:pic>
        <p:nvPicPr>
          <p:cNvPr id="211" name="Google Shape;211;p23"/>
          <p:cNvPicPr preferRelativeResize="0"/>
          <p:nvPr/>
        </p:nvPicPr>
        <p:blipFill>
          <a:blip r:embed="rId3">
            <a:alphaModFix/>
          </a:blip>
          <a:stretch>
            <a:fillRect/>
          </a:stretch>
        </p:blipFill>
        <p:spPr>
          <a:xfrm>
            <a:off x="4638150" y="1697752"/>
            <a:ext cx="3792725" cy="2727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000000"/>
                </a:solidFill>
                <a:latin typeface="Arial"/>
                <a:ea typeface="Arial"/>
                <a:cs typeface="Arial"/>
                <a:sym typeface="Arial"/>
              </a:rPr>
              <a:t>Datanın Vizuallaşdırılması </a:t>
            </a:r>
            <a:endParaRPr sz="3300"/>
          </a:p>
        </p:txBody>
      </p:sp>
      <p:sp>
        <p:nvSpPr>
          <p:cNvPr id="217" name="Google Shape;217;p24"/>
          <p:cNvSpPr txBox="1"/>
          <p:nvPr>
            <p:ph idx="1" type="body"/>
          </p:nvPr>
        </p:nvSpPr>
        <p:spPr>
          <a:xfrm>
            <a:off x="730000" y="1805625"/>
            <a:ext cx="67413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Məqsədi datanın hər kəsin anlayıcağı formada qrafiklər ,cədvəllər şəklində çatdırılmasıdır.</a:t>
            </a:r>
            <a:endParaRPr/>
          </a:p>
        </p:txBody>
      </p:sp>
      <p:pic>
        <p:nvPicPr>
          <p:cNvPr id="218" name="Google Shape;218;p24"/>
          <p:cNvPicPr preferRelativeResize="0"/>
          <p:nvPr/>
        </p:nvPicPr>
        <p:blipFill>
          <a:blip r:embed="rId3">
            <a:alphaModFix/>
          </a:blip>
          <a:stretch>
            <a:fillRect/>
          </a:stretch>
        </p:blipFill>
        <p:spPr>
          <a:xfrm>
            <a:off x="875425" y="2571750"/>
            <a:ext cx="4324624" cy="2434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5"/>
          <p:cNvSpPr txBox="1"/>
          <p:nvPr>
            <p:ph idx="1" type="body"/>
          </p:nvPr>
        </p:nvSpPr>
        <p:spPr>
          <a:xfrm>
            <a:off x="594450" y="494325"/>
            <a:ext cx="7955100" cy="517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600"/>
              <a:t>Satılan ilk 100 məhsuldan neçəsinin hansı markaya aid olaması ilə bağlı histoqram :</a:t>
            </a:r>
            <a:endParaRPr sz="1600"/>
          </a:p>
        </p:txBody>
      </p:sp>
      <p:pic>
        <p:nvPicPr>
          <p:cNvPr id="224" name="Google Shape;224;p25"/>
          <p:cNvPicPr preferRelativeResize="0"/>
          <p:nvPr/>
        </p:nvPicPr>
        <p:blipFill>
          <a:blip r:embed="rId3">
            <a:alphaModFix/>
          </a:blip>
          <a:stretch>
            <a:fillRect/>
          </a:stretch>
        </p:blipFill>
        <p:spPr>
          <a:xfrm>
            <a:off x="2810125" y="977000"/>
            <a:ext cx="3523751" cy="4033925"/>
          </a:xfrm>
          <a:prstGeom prst="rect">
            <a:avLst/>
          </a:prstGeom>
          <a:noFill/>
          <a:ln>
            <a:noFill/>
          </a:ln>
        </p:spPr>
      </p:pic>
      <p:sp>
        <p:nvSpPr>
          <p:cNvPr id="225" name="Google Shape;225;p25"/>
          <p:cNvSpPr txBox="1"/>
          <p:nvPr/>
        </p:nvSpPr>
        <p:spPr>
          <a:xfrm>
            <a:off x="7878025" y="476270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countplot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6"/>
          <p:cNvSpPr txBox="1"/>
          <p:nvPr>
            <p:ph idx="1" type="body"/>
          </p:nvPr>
        </p:nvSpPr>
        <p:spPr>
          <a:xfrm>
            <a:off x="594450" y="494325"/>
            <a:ext cx="7955100" cy="517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600"/>
              <a:t>İ</a:t>
            </a:r>
            <a:r>
              <a:rPr lang="en-GB" sz="1600"/>
              <a:t>lk 100 məhsulda hansı  </a:t>
            </a:r>
            <a:r>
              <a:rPr lang="en-GB" sz="1600"/>
              <a:t>sifariş xətti üzrə neçə satış olduğu haqqında </a:t>
            </a:r>
            <a:r>
              <a:rPr lang="en-GB" sz="1600"/>
              <a:t>histoqram :</a:t>
            </a:r>
            <a:endParaRPr sz="1600"/>
          </a:p>
        </p:txBody>
      </p:sp>
      <p:pic>
        <p:nvPicPr>
          <p:cNvPr id="231" name="Google Shape;231;p26"/>
          <p:cNvPicPr preferRelativeResize="0"/>
          <p:nvPr/>
        </p:nvPicPr>
        <p:blipFill>
          <a:blip r:embed="rId3">
            <a:alphaModFix/>
          </a:blip>
          <a:stretch>
            <a:fillRect/>
          </a:stretch>
        </p:blipFill>
        <p:spPr>
          <a:xfrm>
            <a:off x="1908675" y="1170825"/>
            <a:ext cx="5326660" cy="3827175"/>
          </a:xfrm>
          <a:prstGeom prst="rect">
            <a:avLst/>
          </a:prstGeom>
          <a:noFill/>
          <a:ln>
            <a:noFill/>
          </a:ln>
        </p:spPr>
      </p:pic>
      <p:sp>
        <p:nvSpPr>
          <p:cNvPr id="232" name="Google Shape;232;p26"/>
          <p:cNvSpPr txBox="1"/>
          <p:nvPr/>
        </p:nvSpPr>
        <p:spPr>
          <a:xfrm>
            <a:off x="7587200" y="4797300"/>
            <a:ext cx="3000000" cy="3462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countplot</a:t>
            </a:r>
            <a:endParaRPr sz="1050">
              <a:solidFill>
                <a:srgbClr val="DCDCAA"/>
              </a:solidFill>
              <a:highlight>
                <a:srgbClr val="1F1F1F"/>
              </a:highlight>
              <a:latin typeface="Courier New"/>
              <a:ea typeface="Courier New"/>
              <a:cs typeface="Courier New"/>
              <a:sym typeface="Courier New"/>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